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drazumijevani odjeljak" id="{67F49B24-A686-48EF-A8F6-C50B582DE793}">
          <p14:sldIdLst>
            <p14:sldId id="256"/>
            <p14:sldId id="259"/>
            <p14:sldId id="260"/>
            <p14:sldId id="257"/>
            <p14:sldId id="258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03F0D43-54AC-4C9D-9EE2-239555A5E85C}" type="datetimeFigureOut">
              <a:rPr lang="en-US" smtClean="0"/>
              <a:t>12/29/2013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962ADD2-C156-49D5-A310-4BF43FA2598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" y="173800"/>
            <a:ext cx="1779631" cy="23358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4727" y="404664"/>
            <a:ext cx="7772400" cy="1037673"/>
          </a:xfrm>
        </p:spPr>
        <p:txBody>
          <a:bodyPr/>
          <a:lstStyle/>
          <a:p>
            <a:r>
              <a:rPr lang="bs-Latn-BA" dirty="0" smtClean="0">
                <a:solidFill>
                  <a:schemeClr val="tx1"/>
                </a:solidFill>
              </a:rPr>
              <a:t>VERZIJE CorelDRAW-a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52602" y="1374905"/>
            <a:ext cx="2936080" cy="681480"/>
          </a:xfrm>
        </p:spPr>
        <p:txBody>
          <a:bodyPr>
            <a:normAutofit/>
          </a:bodyPr>
          <a:lstStyle/>
          <a:p>
            <a:r>
              <a:rPr lang="bs-Latn-BA" dirty="0" smtClean="0">
                <a:solidFill>
                  <a:schemeClr val="tx1"/>
                </a:solidFill>
              </a:rPr>
              <a:t>GRAPHICS SUITE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34" y="2416637"/>
            <a:ext cx="3340855" cy="4509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49229"/>
            <a:ext cx="3319255" cy="4479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09" y="2476207"/>
            <a:ext cx="3338191" cy="4505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509675"/>
            <a:ext cx="3335937" cy="45024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526304"/>
            <a:ext cx="3335937" cy="45024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27" y="2561464"/>
            <a:ext cx="3335937" cy="45024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778" y="2585791"/>
            <a:ext cx="3328309" cy="449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 smtClean="0"/>
              <a:t>CorelDRAW</a:t>
            </a:r>
            <a:endParaRPr lang="en-US" dirty="0"/>
          </a:p>
        </p:txBody>
      </p:sp>
      <p:sp>
        <p:nvSpPr>
          <p:cNvPr id="14" name="Čuvar mjesta sadržaja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/>
              <a:t>Dr. </a:t>
            </a:r>
            <a:r>
              <a:rPr lang="bs-Latn-BA"/>
              <a:t>Michael </a:t>
            </a:r>
            <a:r>
              <a:rPr lang="bs-Latn-BA" smtClean="0"/>
              <a:t>Cowpland</a:t>
            </a:r>
          </a:p>
          <a:p>
            <a:endParaRPr lang="bs-Latn-BA" smtClean="0"/>
          </a:p>
          <a:p>
            <a:endParaRPr lang="bs-Latn-BA" smtClean="0"/>
          </a:p>
          <a:p>
            <a:endParaRPr lang="bs-Latn-BA" smtClean="0"/>
          </a:p>
          <a:p>
            <a:r>
              <a:rPr lang="bs-Latn-BA"/>
              <a:t>Michel </a:t>
            </a:r>
            <a:r>
              <a:rPr lang="bs-Latn-BA" smtClean="0"/>
              <a:t>Boullion </a:t>
            </a:r>
            <a:r>
              <a:rPr lang="bs-Latn-BA"/>
              <a:t>i </a:t>
            </a:r>
            <a:r>
              <a:rPr lang="bs-Latn-BA"/>
              <a:t>Pat </a:t>
            </a:r>
            <a:r>
              <a:rPr lang="bs-Latn-BA" smtClean="0"/>
              <a:t>Berin</a:t>
            </a:r>
          </a:p>
          <a:p>
            <a:endParaRPr lang="bs-Latn-BA" smtClean="0"/>
          </a:p>
          <a:p>
            <a:r>
              <a:rPr lang="bs-Latn-BA" smtClean="0"/>
              <a:t>1989</a:t>
            </a:r>
            <a:r>
              <a:rPr lang="bs-Latn-BA"/>
              <a:t>. godine izdata prva </a:t>
            </a:r>
            <a:r>
              <a:rPr lang="bs-Latn-BA"/>
              <a:t>verzija </a:t>
            </a:r>
            <a:r>
              <a:rPr lang="bs-Latn-BA" smtClean="0"/>
              <a:t>CorelDraw-a</a:t>
            </a:r>
          </a:p>
          <a:p>
            <a:endParaRPr lang="bs-Latn-BA"/>
          </a:p>
          <a:p>
            <a:r>
              <a:rPr lang="bs-Latn-BA" smtClean="0"/>
              <a:t>Odlične </a:t>
            </a:r>
            <a:r>
              <a:rPr lang="bs-Latn-BA"/>
              <a:t>reakcije korisnika</a:t>
            </a:r>
            <a:endParaRPr lang="bs-Latn-BA" smtClean="0"/>
          </a:p>
          <a:p>
            <a:endParaRPr lang="bs-Latn-BA" smtClean="0"/>
          </a:p>
          <a:p>
            <a:endParaRPr lang="bs-Latn-BA" smtClean="0"/>
          </a:p>
          <a:p>
            <a:endParaRPr lang="en-US"/>
          </a:p>
        </p:txBody>
      </p:sp>
      <p:pic>
        <p:nvPicPr>
          <p:cNvPr id="15" name="Slika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76672"/>
            <a:ext cx="2016224" cy="2929825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32856"/>
            <a:ext cx="4608512" cy="835034"/>
          </a:xfrm>
          <a:prstGeom prst="rect">
            <a:avLst/>
          </a:prstGeom>
        </p:spPr>
      </p:pic>
      <p:pic>
        <p:nvPicPr>
          <p:cNvPr id="18" name="Slika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851" y="4859976"/>
            <a:ext cx="2100921" cy="1799439"/>
          </a:xfrm>
          <a:prstGeom prst="rect">
            <a:avLst/>
          </a:prstGeom>
        </p:spPr>
      </p:pic>
      <p:pic>
        <p:nvPicPr>
          <p:cNvPr id="19" name="Slika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518272"/>
            <a:ext cx="720080" cy="101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308" y="5301208"/>
            <a:ext cx="1695492" cy="1471088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120" y="1556790"/>
            <a:ext cx="2345256" cy="2006497"/>
          </a:xfrm>
          <a:prstGeom prst="rect">
            <a:avLst/>
          </a:prstGeom>
        </p:spPr>
      </p:pic>
      <p:sp>
        <p:nvSpPr>
          <p:cNvPr id="2" name="Čuvar mjesta sadržaja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Industrijski dizajn (ambalaže, naljepnice, natpisi, logotip ...)</a:t>
            </a:r>
          </a:p>
          <a:p>
            <a:endParaRPr lang="bs-Latn-BA" dirty="0"/>
          </a:p>
          <a:p>
            <a:endParaRPr lang="bs-Latn-BA" dirty="0" smtClean="0"/>
          </a:p>
          <a:p>
            <a:r>
              <a:rPr lang="bs-Latn-BA" smtClean="0"/>
              <a:t>Izrada </a:t>
            </a:r>
            <a:r>
              <a:rPr lang="bs-Latn-BA" dirty="0"/>
              <a:t>slika, pozivnica, raznih kataloga, poslovnih kartica i </a:t>
            </a:r>
            <a:r>
              <a:rPr lang="bs-Latn-BA" dirty="0" smtClean="0"/>
              <a:t>sl.</a:t>
            </a:r>
          </a:p>
          <a:p>
            <a:endParaRPr lang="bs-Latn-BA" dirty="0"/>
          </a:p>
          <a:p>
            <a:endParaRPr lang="bs-Latn-BA" dirty="0" smtClean="0"/>
          </a:p>
          <a:p>
            <a:r>
              <a:rPr lang="bs-Latn-BA" dirty="0" smtClean="0"/>
              <a:t>Crteži </a:t>
            </a:r>
            <a:r>
              <a:rPr lang="bs-Latn-BA" dirty="0"/>
              <a:t>za matematičke udžbenike</a:t>
            </a:r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Značaj</a:t>
            </a:r>
            <a:endParaRPr lang="en-US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43" y="3356992"/>
            <a:ext cx="3079852" cy="230801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212" y="332656"/>
            <a:ext cx="3282696" cy="103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1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67744" y="1481328"/>
            <a:ext cx="6419056" cy="4525963"/>
          </a:xfrm>
        </p:spPr>
        <p:txBody>
          <a:bodyPr>
            <a:normAutofit lnSpcReduction="10000"/>
          </a:bodyPr>
          <a:lstStyle/>
          <a:p>
            <a:r>
              <a:rPr lang="bs-Latn-BA" dirty="0" err="1" smtClean="0"/>
              <a:t>Export</a:t>
            </a:r>
            <a:r>
              <a:rPr lang="bs-Latn-BA" dirty="0" smtClean="0"/>
              <a:t> PDF</a:t>
            </a:r>
          </a:p>
          <a:p>
            <a:endParaRPr lang="bs-Latn-BA" dirty="0" smtClean="0"/>
          </a:p>
          <a:p>
            <a:r>
              <a:rPr lang="bs-Latn-BA" dirty="0" err="1" smtClean="0"/>
              <a:t>Redizajniran</a:t>
            </a:r>
            <a:r>
              <a:rPr lang="bs-Latn-BA" dirty="0" smtClean="0"/>
              <a:t> </a:t>
            </a:r>
            <a:r>
              <a:rPr lang="bs-Latn-BA" dirty="0" err="1" smtClean="0"/>
              <a:t>Color</a:t>
            </a:r>
            <a:r>
              <a:rPr lang="bs-Latn-BA" dirty="0" smtClean="0"/>
              <a:t> </a:t>
            </a:r>
            <a:r>
              <a:rPr lang="bs-Latn-BA" dirty="0" err="1" smtClean="0"/>
              <a:t>Management</a:t>
            </a:r>
            <a:endParaRPr lang="bs-Latn-BA" dirty="0"/>
          </a:p>
          <a:p>
            <a:endParaRPr lang="bs-Latn-BA" i="1" dirty="0" smtClean="0"/>
          </a:p>
          <a:p>
            <a:r>
              <a:rPr lang="bs-Latn-BA" dirty="0" smtClean="0"/>
              <a:t>The </a:t>
            </a:r>
            <a:r>
              <a:rPr lang="bs-Latn-BA" dirty="0"/>
              <a:t>Page </a:t>
            </a:r>
            <a:r>
              <a:rPr lang="bs-Latn-BA" dirty="0" err="1"/>
              <a:t>Sorter</a:t>
            </a:r>
            <a:r>
              <a:rPr lang="bs-Latn-BA" dirty="0"/>
              <a:t> </a:t>
            </a:r>
            <a:r>
              <a:rPr lang="bs-Latn-BA" dirty="0" err="1"/>
              <a:t>View</a:t>
            </a:r>
            <a:r>
              <a:rPr lang="bs-Latn-BA" dirty="0"/>
              <a:t> 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 err="1"/>
              <a:t>RealTime</a:t>
            </a:r>
            <a:r>
              <a:rPr lang="bs-Latn-BA" dirty="0"/>
              <a:t> </a:t>
            </a:r>
            <a:r>
              <a:rPr lang="bs-Latn-BA" dirty="0" err="1" smtClean="0"/>
              <a:t>Preview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 err="1"/>
              <a:t>Color</a:t>
            </a:r>
            <a:r>
              <a:rPr lang="bs-Latn-BA" dirty="0"/>
              <a:t> </a:t>
            </a:r>
            <a:r>
              <a:rPr lang="bs-Latn-BA" dirty="0" err="1"/>
              <a:t>Selection</a:t>
            </a:r>
            <a:r>
              <a:rPr lang="bs-Latn-BA" dirty="0"/>
              <a:t> </a:t>
            </a:r>
            <a:endParaRPr lang="bs-Latn-BA" dirty="0" smtClean="0"/>
          </a:p>
          <a:p>
            <a:pPr marL="109728" indent="0">
              <a:buNone/>
            </a:pPr>
            <a:r>
              <a:rPr lang="bs-Latn-BA" dirty="0" smtClean="0"/>
              <a:t>  interfejs</a:t>
            </a:r>
            <a:endParaRPr lang="bs-Latn-BA" dirty="0"/>
          </a:p>
          <a:p>
            <a:endParaRPr lang="bs-Latn-BA" dirty="0"/>
          </a:p>
          <a:p>
            <a:endParaRPr lang="bs-Latn-BA" dirty="0" smtClean="0"/>
          </a:p>
          <a:p>
            <a:endParaRPr lang="bs-Latn-BA" dirty="0"/>
          </a:p>
          <a:p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 smtClean="0"/>
              <a:t>CorelDRAW</a:t>
            </a:r>
            <a:r>
              <a:rPr lang="bs-Latn-BA" dirty="0" smtClean="0"/>
              <a:t> 10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2852936"/>
            <a:ext cx="3340855" cy="450912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04664"/>
            <a:ext cx="1800200" cy="1800200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789039"/>
            <a:ext cx="3185390" cy="229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9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67744" y="1481328"/>
            <a:ext cx="6419056" cy="5044016"/>
          </a:xfrm>
        </p:spPr>
        <p:txBody>
          <a:bodyPr/>
          <a:lstStyle/>
          <a:p>
            <a:r>
              <a:rPr lang="bs-Latn-BA" dirty="0" smtClean="0"/>
              <a:t>Biblioteka simbola</a:t>
            </a:r>
          </a:p>
          <a:p>
            <a:endParaRPr lang="bs-Latn-BA" dirty="0" smtClean="0"/>
          </a:p>
          <a:p>
            <a:r>
              <a:rPr lang="bs-Latn-BA" dirty="0" smtClean="0"/>
              <a:t>Alati osjetljivi na dodir (</a:t>
            </a:r>
            <a:r>
              <a:rPr lang="bs-Latn-BA" i="1" dirty="0" err="1" smtClean="0"/>
              <a:t>Smudge</a:t>
            </a:r>
            <a:r>
              <a:rPr lang="bs-Latn-BA" i="1" dirty="0" smtClean="0"/>
              <a:t> </a:t>
            </a:r>
            <a:r>
              <a:rPr lang="bs-Latn-BA" i="1" dirty="0" err="1"/>
              <a:t>Brush</a:t>
            </a:r>
            <a:r>
              <a:rPr lang="bs-Latn-BA" dirty="0"/>
              <a:t> i </a:t>
            </a:r>
            <a:r>
              <a:rPr lang="bs-Latn-BA" i="1" dirty="0" err="1"/>
              <a:t>Roughen</a:t>
            </a:r>
            <a:r>
              <a:rPr lang="bs-Latn-BA" i="1" dirty="0"/>
              <a:t> </a:t>
            </a:r>
            <a:r>
              <a:rPr lang="bs-Latn-BA" i="1" dirty="0" err="1" smtClean="0"/>
              <a:t>Brush</a:t>
            </a:r>
            <a:r>
              <a:rPr lang="bs-Latn-BA" dirty="0" smtClean="0"/>
              <a:t>)</a:t>
            </a:r>
          </a:p>
          <a:p>
            <a:endParaRPr lang="bs-Latn-BA" dirty="0"/>
          </a:p>
          <a:p>
            <a:r>
              <a:rPr lang="bs-Latn-BA" dirty="0"/>
              <a:t>3-Point </a:t>
            </a:r>
            <a:r>
              <a:rPr lang="bs-Latn-BA" dirty="0" err="1"/>
              <a:t>Drawing</a:t>
            </a:r>
            <a:r>
              <a:rPr lang="bs-Latn-BA" dirty="0"/>
              <a:t> </a:t>
            </a:r>
            <a:r>
              <a:rPr lang="bs-Latn-BA" dirty="0" err="1" smtClean="0"/>
              <a:t>Tools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/>
              <a:t>Pen Tool 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 err="1"/>
              <a:t>Enhanced</a:t>
            </a:r>
            <a:r>
              <a:rPr lang="bs-Latn-BA" dirty="0"/>
              <a:t> </a:t>
            </a:r>
            <a:r>
              <a:rPr lang="bs-Latn-BA" dirty="0" err="1"/>
              <a:t>Text</a:t>
            </a:r>
            <a:r>
              <a:rPr lang="bs-Latn-BA" dirty="0"/>
              <a:t> </a:t>
            </a:r>
            <a:r>
              <a:rPr lang="bs-Latn-BA" dirty="0" err="1"/>
              <a:t>Features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/>
              <a:t>CorelDRAW</a:t>
            </a:r>
            <a:r>
              <a:rPr lang="bs-Latn-BA" dirty="0"/>
              <a:t> </a:t>
            </a:r>
            <a:r>
              <a:rPr lang="bs-Latn-BA" dirty="0" smtClean="0"/>
              <a:t>11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2852936"/>
            <a:ext cx="3319255" cy="4479968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403" y="3212976"/>
            <a:ext cx="2563484" cy="111455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725144"/>
            <a:ext cx="1866900" cy="2794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447112"/>
            <a:ext cx="1728192" cy="233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2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2852936"/>
            <a:ext cx="3338191" cy="450552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67744" y="1481328"/>
            <a:ext cx="6624736" cy="4525963"/>
          </a:xfrm>
        </p:spPr>
        <p:txBody>
          <a:bodyPr/>
          <a:lstStyle/>
          <a:p>
            <a:r>
              <a:rPr lang="bs-Latn-BA" dirty="0" smtClean="0"/>
              <a:t>„Pametno crtanje“ - </a:t>
            </a:r>
            <a:r>
              <a:rPr lang="bs-Latn-BA" i="1" dirty="0" err="1" smtClean="0"/>
              <a:t>Smart</a:t>
            </a:r>
            <a:r>
              <a:rPr lang="bs-Latn-BA" i="1" dirty="0" smtClean="0"/>
              <a:t> </a:t>
            </a:r>
            <a:r>
              <a:rPr lang="bs-Latn-BA" i="1" dirty="0" err="1" smtClean="0"/>
              <a:t>Drawing</a:t>
            </a:r>
            <a:endParaRPr lang="bs-Latn-BA" i="1" dirty="0" smtClean="0"/>
          </a:p>
          <a:p>
            <a:endParaRPr lang="bs-Latn-BA" dirty="0" smtClean="0"/>
          </a:p>
          <a:p>
            <a:endParaRPr lang="bs-Latn-BA" dirty="0"/>
          </a:p>
          <a:p>
            <a:r>
              <a:rPr lang="bs-Latn-BA" dirty="0" smtClean="0"/>
              <a:t>Prevođenje </a:t>
            </a:r>
            <a:r>
              <a:rPr lang="bs-Latn-BA" dirty="0"/>
              <a:t>dokumenta u Microsoft Office </a:t>
            </a:r>
            <a:r>
              <a:rPr lang="bs-Latn-BA" dirty="0" smtClean="0"/>
              <a:t>format</a:t>
            </a:r>
          </a:p>
          <a:p>
            <a:endParaRPr lang="bs-Latn-BA" dirty="0"/>
          </a:p>
          <a:p>
            <a:r>
              <a:rPr lang="bs-Latn-BA" dirty="0" smtClean="0"/>
              <a:t>Unicode</a:t>
            </a:r>
          </a:p>
          <a:p>
            <a:endParaRPr lang="bs-Latn-BA" dirty="0"/>
          </a:p>
          <a:p>
            <a:r>
              <a:rPr lang="bs-Latn-BA" dirty="0" err="1"/>
              <a:t>Virtual</a:t>
            </a:r>
            <a:r>
              <a:rPr lang="bs-Latn-BA" dirty="0"/>
              <a:t> Segment </a:t>
            </a:r>
            <a:r>
              <a:rPr lang="bs-Latn-BA" dirty="0" err="1" smtClean="0"/>
              <a:t>Delete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/>
              <a:t>CorelDRAW</a:t>
            </a:r>
            <a:r>
              <a:rPr lang="bs-Latn-BA" dirty="0"/>
              <a:t> </a:t>
            </a:r>
            <a:r>
              <a:rPr lang="bs-Latn-BA" dirty="0" smtClean="0"/>
              <a:t>12</a:t>
            </a:r>
            <a:endParaRPr lang="en-US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060848"/>
            <a:ext cx="2374900" cy="635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229813"/>
            <a:ext cx="2411933" cy="100390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313144"/>
            <a:ext cx="3238996" cy="636434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09" y="5710043"/>
            <a:ext cx="23241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6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ka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56792"/>
            <a:ext cx="2907510" cy="21790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2855978"/>
            <a:ext cx="3335937" cy="450248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/>
              <a:t>CorelDRAW</a:t>
            </a:r>
            <a:r>
              <a:rPr lang="bs-Latn-BA" dirty="0"/>
              <a:t> </a:t>
            </a:r>
            <a:r>
              <a:rPr lang="bs-Latn-BA" dirty="0" smtClean="0"/>
              <a:t>X3</a:t>
            </a:r>
            <a:endParaRPr lang="en-US" dirty="0"/>
          </a:p>
        </p:txBody>
      </p:sp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2268538" y="1481138"/>
            <a:ext cx="6624637" cy="4972198"/>
          </a:xfrm>
        </p:spPr>
        <p:txBody>
          <a:bodyPr>
            <a:normAutofit lnSpcReduction="10000"/>
          </a:bodyPr>
          <a:lstStyle/>
          <a:p>
            <a:r>
              <a:rPr lang="bs-Latn-BA" dirty="0" err="1"/>
              <a:t>Hints</a:t>
            </a:r>
            <a:r>
              <a:rPr lang="bs-Latn-BA" dirty="0"/>
              <a:t> </a:t>
            </a:r>
            <a:r>
              <a:rPr lang="bs-Latn-BA" dirty="0" err="1" smtClean="0"/>
              <a:t>Docker</a:t>
            </a:r>
            <a:r>
              <a:rPr lang="bs-Latn-BA" dirty="0" smtClean="0"/>
              <a:t> (savjetnik)</a:t>
            </a:r>
          </a:p>
          <a:p>
            <a:endParaRPr lang="bs-Latn-BA" dirty="0"/>
          </a:p>
          <a:p>
            <a:r>
              <a:rPr lang="bs-Latn-BA" dirty="0" err="1"/>
              <a:t>Corel</a:t>
            </a:r>
            <a:r>
              <a:rPr lang="bs-Latn-BA" dirty="0"/>
              <a:t> </a:t>
            </a:r>
            <a:r>
              <a:rPr lang="bs-Latn-BA" dirty="0" err="1"/>
              <a:t>PowerTRACE</a:t>
            </a:r>
            <a:r>
              <a:rPr lang="bs-Latn-BA" dirty="0"/>
              <a:t> </a:t>
            </a:r>
            <a:r>
              <a:rPr lang="bs-Latn-BA" dirty="0" smtClean="0"/>
              <a:t>X3</a:t>
            </a:r>
          </a:p>
          <a:p>
            <a:endParaRPr lang="bs-Latn-BA" dirty="0"/>
          </a:p>
          <a:p>
            <a:r>
              <a:rPr lang="bs-Latn-BA" dirty="0"/>
              <a:t>Fit </a:t>
            </a:r>
            <a:r>
              <a:rPr lang="bs-Latn-BA" dirty="0" err="1"/>
              <a:t>Text</a:t>
            </a:r>
            <a:r>
              <a:rPr lang="bs-Latn-BA" dirty="0"/>
              <a:t> to </a:t>
            </a:r>
            <a:r>
              <a:rPr lang="bs-Latn-BA" dirty="0" err="1" smtClean="0"/>
              <a:t>Path</a:t>
            </a:r>
            <a:endParaRPr lang="bs-Latn-BA" dirty="0"/>
          </a:p>
          <a:p>
            <a:endParaRPr lang="bs-Latn-BA" dirty="0"/>
          </a:p>
          <a:p>
            <a:r>
              <a:rPr lang="bs-Latn-BA" dirty="0" smtClean="0"/>
              <a:t>Zaštita PDF dokumenata</a:t>
            </a:r>
          </a:p>
          <a:p>
            <a:endParaRPr lang="bs-Latn-BA" dirty="0"/>
          </a:p>
          <a:p>
            <a:r>
              <a:rPr lang="bs-Latn-BA" dirty="0" err="1"/>
              <a:t>Crop</a:t>
            </a:r>
            <a:r>
              <a:rPr lang="bs-Latn-BA" dirty="0"/>
              <a:t> Tool </a:t>
            </a:r>
            <a:r>
              <a:rPr lang="bs-Latn-BA" dirty="0" smtClean="0"/>
              <a:t> i </a:t>
            </a:r>
            <a:r>
              <a:rPr lang="bs-Latn-BA" dirty="0" err="1" smtClean="0"/>
              <a:t>Overprints</a:t>
            </a:r>
            <a:r>
              <a:rPr lang="bs-Latn-BA" dirty="0" smtClean="0"/>
              <a:t> </a:t>
            </a:r>
            <a:r>
              <a:rPr lang="bs-Latn-BA" dirty="0" err="1"/>
              <a:t>Preview</a:t>
            </a:r>
            <a:r>
              <a:rPr lang="bs-Latn-BA" dirty="0"/>
              <a:t> 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 err="1" smtClean="0"/>
              <a:t>Color</a:t>
            </a:r>
            <a:r>
              <a:rPr lang="bs-Latn-BA" dirty="0" smtClean="0"/>
              <a:t> </a:t>
            </a:r>
            <a:r>
              <a:rPr lang="bs-Latn-BA" dirty="0" err="1"/>
              <a:t>Management</a:t>
            </a:r>
            <a:r>
              <a:rPr lang="bs-Latn-BA" dirty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999" y="188640"/>
            <a:ext cx="2773319" cy="1152128"/>
          </a:xfrm>
          <a:prstGeom prst="rect">
            <a:avLst/>
          </a:prstGeom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735831"/>
            <a:ext cx="1822064" cy="1166121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229200"/>
            <a:ext cx="2686160" cy="15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3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9" y="2855978"/>
            <a:ext cx="3335937" cy="450248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/>
              <a:t>CorelDRAW</a:t>
            </a:r>
            <a:r>
              <a:rPr lang="bs-Latn-BA" dirty="0"/>
              <a:t> </a:t>
            </a:r>
            <a:r>
              <a:rPr lang="bs-Latn-BA" dirty="0" smtClean="0"/>
              <a:t>X4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68538" y="1481138"/>
            <a:ext cx="6839966" cy="4972198"/>
          </a:xfrm>
        </p:spPr>
        <p:txBody>
          <a:bodyPr>
            <a:normAutofit lnSpcReduction="10000"/>
          </a:bodyPr>
          <a:lstStyle/>
          <a:p>
            <a:r>
              <a:rPr lang="bs-Latn-BA" dirty="0" smtClean="0"/>
              <a:t>Poboljšanja </a:t>
            </a:r>
            <a:r>
              <a:rPr lang="bs-Latn-BA" dirty="0"/>
              <a:t>u radu sa </a:t>
            </a:r>
            <a:endParaRPr lang="bs-Latn-BA" dirty="0"/>
          </a:p>
          <a:p>
            <a:pPr marL="109728" indent="0">
              <a:buNone/>
            </a:pPr>
            <a:r>
              <a:rPr lang="bs-Latn-BA" dirty="0" smtClean="0"/>
              <a:t>  interaktivnim </a:t>
            </a:r>
            <a:r>
              <a:rPr lang="bs-Latn-BA" dirty="0" err="1" smtClean="0"/>
              <a:t>tabelama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 smtClean="0"/>
              <a:t>Dodatna </a:t>
            </a:r>
            <a:r>
              <a:rPr lang="bs-Latn-BA" dirty="0"/>
              <a:t>podrška za formate </a:t>
            </a:r>
            <a:r>
              <a:rPr lang="bs-Latn-BA" dirty="0" smtClean="0"/>
              <a:t>datoteka</a:t>
            </a:r>
          </a:p>
          <a:p>
            <a:endParaRPr lang="bs-Latn-BA" dirty="0"/>
          </a:p>
          <a:p>
            <a:r>
              <a:rPr lang="bs-Latn-BA" dirty="0" err="1" smtClean="0"/>
              <a:t>WhatTheFont</a:t>
            </a:r>
            <a:endParaRPr lang="bs-Latn-BA" dirty="0" smtClean="0"/>
          </a:p>
          <a:p>
            <a:endParaRPr lang="bs-Latn-BA" dirty="0"/>
          </a:p>
          <a:p>
            <a:r>
              <a:rPr lang="bs-Latn-BA" dirty="0" err="1"/>
              <a:t>CorelDRAW</a:t>
            </a:r>
            <a:r>
              <a:rPr lang="bs-Latn-BA" dirty="0"/>
              <a:t> </a:t>
            </a:r>
            <a:r>
              <a:rPr lang="bs-Latn-BA" dirty="0" err="1"/>
              <a:t>ConceptShare</a:t>
            </a:r>
            <a:r>
              <a:rPr lang="bs-Latn-BA" dirty="0"/>
              <a:t> </a:t>
            </a:r>
            <a:r>
              <a:rPr lang="bs-Latn-BA" dirty="0" smtClean="0"/>
              <a:t>™</a:t>
            </a:r>
          </a:p>
          <a:p>
            <a:endParaRPr lang="bs-Latn-BA" dirty="0"/>
          </a:p>
          <a:p>
            <a:r>
              <a:rPr lang="bs-Latn-BA" dirty="0" smtClean="0"/>
              <a:t>Windows </a:t>
            </a:r>
            <a:r>
              <a:rPr lang="bs-Latn-BA" dirty="0"/>
              <a:t>Vista</a:t>
            </a:r>
            <a:endParaRPr lang="bs-Latn-BA" dirty="0" smtClean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136753"/>
            <a:ext cx="1800200" cy="1533770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842989"/>
            <a:ext cx="1854200" cy="279400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394" y="222108"/>
            <a:ext cx="1638176" cy="2239116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482" y="2657241"/>
            <a:ext cx="869082" cy="869082"/>
          </a:xfrm>
          <a:prstGeom prst="rect">
            <a:avLst/>
          </a:prstGeom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379887"/>
            <a:ext cx="1252722" cy="137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5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70" y="2858412"/>
            <a:ext cx="3335937" cy="450248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/>
              <a:t>CorelDRAW</a:t>
            </a:r>
            <a:r>
              <a:rPr lang="bs-Latn-BA" dirty="0"/>
              <a:t> </a:t>
            </a:r>
            <a:r>
              <a:rPr lang="bs-Latn-BA" dirty="0" smtClean="0"/>
              <a:t>X5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68538" y="1481138"/>
            <a:ext cx="6875462" cy="4525962"/>
          </a:xfrm>
        </p:spPr>
        <p:txBody>
          <a:bodyPr>
            <a:normAutofit/>
          </a:bodyPr>
          <a:lstStyle/>
          <a:p>
            <a:r>
              <a:rPr lang="bs-Latn-BA" dirty="0" err="1"/>
              <a:t>Corel</a:t>
            </a:r>
            <a:r>
              <a:rPr lang="bs-Latn-BA" dirty="0"/>
              <a:t> </a:t>
            </a:r>
            <a:r>
              <a:rPr lang="bs-Latn-BA" dirty="0" smtClean="0"/>
              <a:t>CONNECT</a:t>
            </a:r>
          </a:p>
          <a:p>
            <a:endParaRPr lang="bs-Latn-BA" dirty="0"/>
          </a:p>
          <a:p>
            <a:r>
              <a:rPr lang="bs-Latn-BA" dirty="0" err="1" smtClean="0"/>
              <a:t>B-Spline</a:t>
            </a:r>
            <a:r>
              <a:rPr lang="bs-Latn-BA" dirty="0" smtClean="0"/>
              <a:t> i </a:t>
            </a:r>
            <a:r>
              <a:rPr lang="bs-Latn-BA" dirty="0" err="1" smtClean="0"/>
              <a:t>unaprjeđeni</a:t>
            </a:r>
            <a:r>
              <a:rPr lang="bs-Latn-BA" dirty="0" smtClean="0"/>
              <a:t> </a:t>
            </a:r>
            <a:r>
              <a:rPr lang="bs-Latn-BA" dirty="0" err="1" smtClean="0"/>
              <a:t>PowerTRACE</a:t>
            </a:r>
            <a:endParaRPr lang="bs-Latn-BA" dirty="0" smtClean="0"/>
          </a:p>
          <a:p>
            <a:endParaRPr lang="bs-Latn-BA" dirty="0" smtClean="0"/>
          </a:p>
          <a:p>
            <a:r>
              <a:rPr lang="bs-Latn-BA" dirty="0" smtClean="0"/>
              <a:t>Promjene </a:t>
            </a:r>
            <a:r>
              <a:rPr lang="bs-Latn-BA" dirty="0"/>
              <a:t>u pristupu </a:t>
            </a:r>
            <a:endParaRPr lang="bs-Latn-BA" dirty="0"/>
          </a:p>
          <a:p>
            <a:pPr marL="109728" indent="0">
              <a:buNone/>
            </a:pPr>
            <a:r>
              <a:rPr lang="bs-Latn-BA" dirty="0" smtClean="0"/>
              <a:t>  upravljanja </a:t>
            </a:r>
            <a:r>
              <a:rPr lang="bs-Latn-BA" dirty="0"/>
              <a:t>bojama</a:t>
            </a:r>
            <a:endParaRPr lang="bs-Latn-BA" dirty="0" smtClean="0"/>
          </a:p>
          <a:p>
            <a:endParaRPr lang="bs-Latn-BA" dirty="0" smtClean="0"/>
          </a:p>
          <a:p>
            <a:r>
              <a:rPr lang="bs-Latn-BA" dirty="0"/>
              <a:t>PANTONE profila </a:t>
            </a:r>
            <a:r>
              <a:rPr lang="bs-Latn-BA" dirty="0" smtClean="0"/>
              <a:t>boja</a:t>
            </a:r>
          </a:p>
          <a:p>
            <a:endParaRPr lang="bs-Latn-BA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6632"/>
            <a:ext cx="2474642" cy="2270639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212973"/>
            <a:ext cx="2401620" cy="346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0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757" y="2856663"/>
            <a:ext cx="3328309" cy="44921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err="1"/>
              <a:t>CorelDRAW</a:t>
            </a:r>
            <a:r>
              <a:rPr lang="bs-Latn-BA" dirty="0"/>
              <a:t> </a:t>
            </a:r>
            <a:r>
              <a:rPr lang="bs-Latn-BA" dirty="0" smtClean="0"/>
              <a:t>X6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195736" y="1481138"/>
            <a:ext cx="6948264" cy="4525962"/>
          </a:xfrm>
        </p:spPr>
        <p:txBody>
          <a:bodyPr>
            <a:normAutofit lnSpcReduction="10000"/>
          </a:bodyPr>
          <a:lstStyle/>
          <a:p>
            <a:r>
              <a:rPr lang="bs-Latn-BA" dirty="0" smtClean="0"/>
              <a:t>Najnovija verzija</a:t>
            </a:r>
          </a:p>
          <a:p>
            <a:endParaRPr lang="bs-Latn-BA" dirty="0"/>
          </a:p>
          <a:p>
            <a:r>
              <a:rPr lang="bs-Latn-BA" dirty="0" smtClean="0"/>
              <a:t>Podrška </a:t>
            </a:r>
            <a:r>
              <a:rPr lang="bs-Latn-BA" dirty="0"/>
              <a:t>64-bitnim </a:t>
            </a:r>
            <a:r>
              <a:rPr lang="bs-Latn-BA" dirty="0" smtClean="0"/>
              <a:t>sistemima</a:t>
            </a:r>
          </a:p>
          <a:p>
            <a:endParaRPr lang="bs-Latn-BA" dirty="0"/>
          </a:p>
          <a:p>
            <a:r>
              <a:rPr lang="bs-Latn-BA" dirty="0" smtClean="0"/>
              <a:t>Više </a:t>
            </a:r>
            <a:r>
              <a:rPr lang="bs-Latn-BA" dirty="0"/>
              <a:t>od 60 različitih </a:t>
            </a:r>
            <a:r>
              <a:rPr lang="bs-Latn-BA" dirty="0" smtClean="0"/>
              <a:t>formata datoteka</a:t>
            </a:r>
          </a:p>
          <a:p>
            <a:pPr marL="109728" indent="0">
              <a:buNone/>
            </a:pPr>
            <a:r>
              <a:rPr lang="bs-Latn-BA" dirty="0" smtClean="0"/>
              <a:t>  (</a:t>
            </a:r>
            <a:r>
              <a:rPr lang="bs-Latn-BA" sz="2200" dirty="0" smtClean="0"/>
              <a:t>AI</a:t>
            </a:r>
            <a:r>
              <a:rPr lang="bs-Latn-BA" sz="2200" dirty="0"/>
              <a:t>, PSD, PDF, JPG, PNG, EPS, TIFF, </a:t>
            </a:r>
            <a:r>
              <a:rPr lang="bs-Latn-BA" sz="2200" dirty="0" smtClean="0"/>
              <a:t>DOCX...)</a:t>
            </a:r>
          </a:p>
          <a:p>
            <a:endParaRPr lang="bs-Latn-BA" dirty="0"/>
          </a:p>
          <a:p>
            <a:r>
              <a:rPr lang="bs-Latn-BA" dirty="0" smtClean="0"/>
              <a:t>Više fontova</a:t>
            </a:r>
          </a:p>
          <a:p>
            <a:endParaRPr lang="bs-Latn-BA" dirty="0"/>
          </a:p>
          <a:p>
            <a:r>
              <a:rPr lang="bs-Latn-BA" dirty="0" err="1"/>
              <a:t>Smear</a:t>
            </a:r>
            <a:r>
              <a:rPr lang="bs-Latn-BA" dirty="0"/>
              <a:t>, </a:t>
            </a:r>
            <a:r>
              <a:rPr lang="bs-Latn-BA" dirty="0" err="1"/>
              <a:t>Twirl</a:t>
            </a:r>
            <a:r>
              <a:rPr lang="bs-Latn-BA" dirty="0"/>
              <a:t>, </a:t>
            </a:r>
            <a:r>
              <a:rPr lang="bs-Latn-BA" dirty="0" err="1"/>
              <a:t>Attract</a:t>
            </a:r>
            <a:r>
              <a:rPr lang="bs-Latn-BA" dirty="0"/>
              <a:t>  i </a:t>
            </a:r>
            <a:r>
              <a:rPr lang="bs-Latn-BA" dirty="0" err="1"/>
              <a:t>Repel</a:t>
            </a:r>
            <a:endParaRPr lang="bs-Latn-BA" dirty="0" smtClean="0"/>
          </a:p>
          <a:p>
            <a:endParaRPr lang="bs-Latn-BA" dirty="0"/>
          </a:p>
          <a:p>
            <a:endParaRPr lang="bs-Latn-BA" dirty="0" smtClean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447" y="4788025"/>
            <a:ext cx="1588337" cy="1953225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176" y="2204864"/>
            <a:ext cx="1253608" cy="773832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97" y="3898312"/>
            <a:ext cx="1368152" cy="1447084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140953"/>
            <a:ext cx="2016224" cy="96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Zaključak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103786"/>
          </a:xfrm>
        </p:spPr>
        <p:txBody>
          <a:bodyPr>
            <a:normAutofit/>
          </a:bodyPr>
          <a:lstStyle/>
          <a:p>
            <a:r>
              <a:rPr lang="bs-Latn-BA" dirty="0" smtClean="0"/>
              <a:t>Dosljednost u ispunjavanju </a:t>
            </a:r>
            <a:r>
              <a:rPr lang="bs-Latn-BA" dirty="0"/>
              <a:t>očekivanja većine </a:t>
            </a:r>
            <a:r>
              <a:rPr lang="bs-Latn-BA" dirty="0" smtClean="0"/>
              <a:t>korisnika</a:t>
            </a:r>
          </a:p>
          <a:p>
            <a:endParaRPr lang="bs-Latn-BA" dirty="0" smtClean="0"/>
          </a:p>
          <a:p>
            <a:r>
              <a:rPr lang="bs-Latn-BA" dirty="0" smtClean="0"/>
              <a:t>Veliko tržište</a:t>
            </a:r>
          </a:p>
          <a:p>
            <a:endParaRPr lang="bs-Latn-BA" dirty="0" smtClean="0"/>
          </a:p>
          <a:p>
            <a:r>
              <a:rPr lang="bs-Latn-BA" dirty="0" smtClean="0"/>
              <a:t>Razvijanje edukativnih materijala</a:t>
            </a:r>
          </a:p>
          <a:p>
            <a:endParaRPr lang="bs-Latn-BA" dirty="0" smtClean="0"/>
          </a:p>
          <a:p>
            <a:r>
              <a:rPr lang="bs-Latn-BA" dirty="0" smtClean="0"/>
              <a:t>Nova verzija u 2014.-oj godini???</a:t>
            </a:r>
          </a:p>
          <a:p>
            <a:pPr marL="109728" indent="0">
              <a:buNone/>
            </a:pPr>
            <a:endParaRPr lang="bs-Latn-BA" dirty="0"/>
          </a:p>
          <a:p>
            <a:endParaRPr lang="bs-Latn-BA" dirty="0" smtClean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284984"/>
            <a:ext cx="2343547" cy="35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4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7" y="173800"/>
            <a:ext cx="1779631" cy="23358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8458" y="1124744"/>
            <a:ext cx="6733899" cy="1152128"/>
          </a:xfrm>
        </p:spPr>
        <p:txBody>
          <a:bodyPr>
            <a:normAutofit/>
          </a:bodyPr>
          <a:lstStyle/>
          <a:p>
            <a:r>
              <a:rPr lang="bs-Latn-BA" sz="6000" dirty="0" smtClean="0">
                <a:solidFill>
                  <a:schemeClr val="tx1"/>
                </a:solidFill>
              </a:rPr>
              <a:t>HVALA NA PAŽNJI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34" y="2416637"/>
            <a:ext cx="3340855" cy="4509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49229"/>
            <a:ext cx="3319255" cy="44799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09" y="2476207"/>
            <a:ext cx="3338191" cy="4505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509675"/>
            <a:ext cx="3335937" cy="45024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526304"/>
            <a:ext cx="3335937" cy="45024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27" y="2561464"/>
            <a:ext cx="3335937" cy="45024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778" y="2585791"/>
            <a:ext cx="3328309" cy="449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1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812</TotalTime>
  <Words>236</Words>
  <Application>Microsoft Office PowerPoint</Application>
  <PresentationFormat>Prikazivanje na ekranu (4:3)</PresentationFormat>
  <Paragraphs>105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3" baseType="lpstr">
      <vt:lpstr>Concourse</vt:lpstr>
      <vt:lpstr>VERZIJE CorelDRAW-a</vt:lpstr>
      <vt:lpstr>CorelDRAW</vt:lpstr>
      <vt:lpstr>Značaj</vt:lpstr>
      <vt:lpstr>CorelDRAW 10</vt:lpstr>
      <vt:lpstr>CorelDRAW 11</vt:lpstr>
      <vt:lpstr>CorelDRAW 12</vt:lpstr>
      <vt:lpstr>CorelDRAW X3</vt:lpstr>
      <vt:lpstr>CorelDRAW X4</vt:lpstr>
      <vt:lpstr>CorelDRAW X5</vt:lpstr>
      <vt:lpstr>CorelDRAW X6</vt:lpstr>
      <vt:lpstr>Zaključak</vt:lpstr>
      <vt:lpstr>HVALA NA PAŽNJI</vt:lpstr>
    </vt:vector>
  </TitlesOfParts>
  <Company>SpiderBH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CorelDRAW 10</dc:title>
  <dc:creator>Amer</dc:creator>
  <cp:lastModifiedBy>Amer</cp:lastModifiedBy>
  <cp:revision>49</cp:revision>
  <dcterms:created xsi:type="dcterms:W3CDTF">2013-12-01T11:15:28Z</dcterms:created>
  <dcterms:modified xsi:type="dcterms:W3CDTF">2013-12-29T16:25:22Z</dcterms:modified>
</cp:coreProperties>
</file>